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5" r:id="rId3"/>
    <p:sldId id="286" r:id="rId4"/>
    <p:sldId id="260" r:id="rId5"/>
    <p:sldId id="288" r:id="rId6"/>
    <p:sldId id="261" r:id="rId7"/>
    <p:sldId id="262" r:id="rId8"/>
    <p:sldId id="264" r:id="rId9"/>
    <p:sldId id="263" r:id="rId10"/>
    <p:sldId id="265" r:id="rId11"/>
    <p:sldId id="287" r:id="rId12"/>
    <p:sldId id="275" r:id="rId13"/>
    <p:sldId id="267" r:id="rId14"/>
    <p:sldId id="270" r:id="rId15"/>
    <p:sldId id="276" r:id="rId16"/>
    <p:sldId id="271" r:id="rId17"/>
    <p:sldId id="272" r:id="rId18"/>
    <p:sldId id="273" r:id="rId19"/>
    <p:sldId id="280" r:id="rId20"/>
    <p:sldId id="289" r:id="rId21"/>
    <p:sldId id="277" r:id="rId22"/>
    <p:sldId id="278" r:id="rId23"/>
    <p:sldId id="279" r:id="rId24"/>
    <p:sldId id="283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D146E-84AF-400F-AF6A-04E73C281271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23206-F51F-46A8-B705-6E3B17218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9C695-A913-4EFC-9F9C-6C234084DF2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9C695-A913-4EFC-9F9C-6C234084DF27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ЦППМСП\Стиль\фон.jpg"/>
          <p:cNvPicPr>
            <a:picLocks noChangeAspect="1" noChangeArrowheads="1"/>
          </p:cNvPicPr>
          <p:nvPr userDrawn="1"/>
        </p:nvPicPr>
        <p:blipFill>
          <a:blip r:embed="rId2" cstate="print"/>
          <a:srcRect l="5726"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</p:spPr>
      </p:pic>
      <p:sp>
        <p:nvSpPr>
          <p:cNvPr id="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79512" y="188640"/>
            <a:ext cx="8784976" cy="648072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E83425"/>
                </a:solidFill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4" name="Текст 14"/>
          <p:cNvSpPr>
            <a:spLocks noGrp="1"/>
          </p:cNvSpPr>
          <p:nvPr>
            <p:ph type="body" sz="quarter" idx="10" hasCustomPrompt="1"/>
          </p:nvPr>
        </p:nvSpPr>
        <p:spPr>
          <a:xfrm>
            <a:off x="179512" y="980728"/>
            <a:ext cx="8784976" cy="5688632"/>
          </a:xfrm>
        </p:spPr>
        <p:txBody>
          <a:bodyPr>
            <a:normAutofit/>
          </a:bodyPr>
          <a:lstStyle>
            <a:lvl1pPr>
              <a:buNone/>
              <a:defRPr sz="1800" baseline="0">
                <a:solidFill>
                  <a:srgbClr val="E83425"/>
                </a:solidFill>
              </a:defRPr>
            </a:lvl1pPr>
          </a:lstStyle>
          <a:p>
            <a:pPr lvl="0"/>
            <a:r>
              <a:rPr lang="ru-RU" dirty="0" smtClean="0"/>
              <a:t>Текст слайда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дминистратор\Desktop\ЦППМСП\Стиль\фон.jpg"/>
          <p:cNvPicPr>
            <a:picLocks noChangeAspect="1" noChangeArrowheads="1"/>
          </p:cNvPicPr>
          <p:nvPr userDrawn="1"/>
        </p:nvPicPr>
        <p:blipFill>
          <a:blip r:embed="rId2" cstate="print"/>
          <a:srcRect l="5726"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</p:spPr>
      </p:pic>
      <p:sp>
        <p:nvSpPr>
          <p:cNvPr id="7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79512" y="188640"/>
            <a:ext cx="7920880" cy="648072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E83425"/>
                </a:solidFill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8" name="Текст 14"/>
          <p:cNvSpPr>
            <a:spLocks noGrp="1"/>
          </p:cNvSpPr>
          <p:nvPr>
            <p:ph type="body" sz="quarter" idx="10" hasCustomPrompt="1"/>
          </p:nvPr>
        </p:nvSpPr>
        <p:spPr>
          <a:xfrm>
            <a:off x="179512" y="980728"/>
            <a:ext cx="8784976" cy="5688632"/>
          </a:xfrm>
        </p:spPr>
        <p:txBody>
          <a:bodyPr>
            <a:normAutofit/>
          </a:bodyPr>
          <a:lstStyle>
            <a:lvl1pPr>
              <a:buNone/>
              <a:defRPr sz="1800" baseline="0">
                <a:solidFill>
                  <a:srgbClr val="E83425"/>
                </a:solidFill>
              </a:defRPr>
            </a:lvl1pPr>
          </a:lstStyle>
          <a:p>
            <a:pPr lvl="0"/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Администратор\Desktop\ЦППМСП\Стиль\лого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52847"/>
            <a:ext cx="832895" cy="82788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ЦППМСП\Стиль\фон1.jpg"/>
          <p:cNvPicPr>
            <a:picLocks noChangeAspect="1" noChangeArrowheads="1"/>
          </p:cNvPicPr>
          <p:nvPr userDrawn="1"/>
        </p:nvPicPr>
        <p:blipFill>
          <a:blip r:embed="rId2" cstate="print"/>
          <a:srcRect l="57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79512" y="188640"/>
            <a:ext cx="7920880" cy="648072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E83425"/>
                </a:solidFill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8" name="Текст 14"/>
          <p:cNvSpPr>
            <a:spLocks noGrp="1"/>
          </p:cNvSpPr>
          <p:nvPr>
            <p:ph type="body" sz="quarter" idx="10" hasCustomPrompt="1"/>
          </p:nvPr>
        </p:nvSpPr>
        <p:spPr>
          <a:xfrm>
            <a:off x="179512" y="980728"/>
            <a:ext cx="8784976" cy="5688632"/>
          </a:xfrm>
        </p:spPr>
        <p:txBody>
          <a:bodyPr>
            <a:normAutofit/>
          </a:bodyPr>
          <a:lstStyle>
            <a:lvl1pPr>
              <a:buNone/>
              <a:defRPr sz="1800" baseline="0">
                <a:solidFill>
                  <a:srgbClr val="E83425"/>
                </a:solidFill>
              </a:defRPr>
            </a:lvl1pPr>
          </a:lstStyle>
          <a:p>
            <a:pPr lvl="0"/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6" name="Picture 2" descr="C:\Users\Администратор\Desktop\ЦППМСП\Стиль\лого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52847"/>
            <a:ext cx="832895" cy="82788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E8ED5-890B-4B21-B202-B254BBB7CF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7F479-B985-4E8F-A267-961F7AE272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839A1-0817-4FD7-A021-801256CDF2CB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3C400-AB0F-47F5-8E54-304A424F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2348880"/>
            <a:ext cx="7772400" cy="13681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>
              <a:defRPr lang="ru-RU" dirty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rgbClr val="E83425"/>
                </a:solidFill>
                <a:uLnTx/>
                <a:uFillTx/>
                <a:latin typeface="+mj-lt"/>
                <a:ea typeface="+mj-ea"/>
                <a:cs typeface="+mj-cs"/>
              </a:rPr>
              <a:t>Нормативно-правовое,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rgbClr val="E83425"/>
                </a:solidFill>
                <a:uLnTx/>
                <a:uFillTx/>
                <a:latin typeface="+mj-lt"/>
                <a:ea typeface="+mj-ea"/>
                <a:cs typeface="+mj-cs"/>
              </a:rPr>
              <a:t>программное обеспечение инклюзивного образования</a:t>
            </a:r>
            <a:endParaRPr kumimoji="0" lang="ru-RU" sz="4800" i="0" u="none" strike="noStrike" kern="1200" cap="none" spc="0" normalizeH="0" baseline="0" noProof="0" dirty="0">
              <a:ln>
                <a:noFill/>
              </a:ln>
              <a:solidFill>
                <a:srgbClr val="E83425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944" y="623731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г. Ирбит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2018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Текст 18"/>
          <p:cNvSpPr txBox="1">
            <a:spLocks/>
          </p:cNvSpPr>
          <p:nvPr/>
        </p:nvSpPr>
        <p:spPr>
          <a:xfrm>
            <a:off x="755576" y="3717032"/>
            <a:ext cx="7776864" cy="35951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="0"/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закон от 29.12.2012 № 273-ФЗ</a:t>
            </a:r>
            <a:br>
              <a:rPr lang="ru-RU" alt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«Об образовании в Российской Федерации», ст. 2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</a:rPr>
              <a:t>инклюзивное образование - </a:t>
            </a:r>
            <a:r>
              <a:rPr lang="ru-RU" altLang="ru-RU" sz="2400" dirty="0" smtClean="0">
                <a:solidFill>
                  <a:srgbClr val="C00000"/>
                </a:solidFill>
                <a:latin typeface="Times New Roman" pitchFamily="18" charset="0"/>
              </a:rPr>
              <a:t>обеспечение равного доступа к образованию для всех обучающихся с учетом разнообразия особых образовательных потребностей и индивидуальных возможностей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</a:rPr>
              <a:t>обучающийся с ограниченными возможностями здоровья</a:t>
            </a:r>
            <a:r>
              <a:rPr lang="ru-RU" altLang="ru-RU" sz="2400" dirty="0" smtClean="0">
                <a:solidFill>
                  <a:srgbClr val="C00000"/>
                </a:solidFill>
                <a:latin typeface="Times New Roman" pitchFamily="18" charset="0"/>
              </a:rPr>
              <a:t> - физическое лицо, имеющее недостатки в физическом и (или) психологическом развитии, подтвержденные </a:t>
            </a:r>
            <a:r>
              <a:rPr lang="ru-RU" altLang="ru-RU" sz="2400" dirty="0" err="1" smtClean="0">
                <a:solidFill>
                  <a:srgbClr val="C00000"/>
                </a:solidFill>
                <a:latin typeface="Times New Roman" pitchFamily="18" charset="0"/>
              </a:rPr>
              <a:t>психолого-медико-педагогической</a:t>
            </a:r>
            <a:r>
              <a:rPr lang="ru-RU" altLang="ru-RU" sz="2400" dirty="0" smtClean="0">
                <a:solidFill>
                  <a:srgbClr val="C00000"/>
                </a:solidFill>
                <a:latin typeface="Times New Roman" pitchFamily="18" charset="0"/>
              </a:rPr>
              <a:t> комиссией и препятствующие получению образования без создания специальных условий </a:t>
            </a:r>
          </a:p>
          <a:p>
            <a:pPr algn="just">
              <a:lnSpc>
                <a:spcPct val="8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</a:rPr>
              <a:t>индивидуальный учебный план</a:t>
            </a:r>
            <a:r>
              <a:rPr lang="ru-RU" altLang="ru-RU" sz="2400" dirty="0" smtClean="0">
                <a:solidFill>
                  <a:srgbClr val="C00000"/>
                </a:solidFill>
                <a:latin typeface="Times New Roman" pitchFamily="18" charset="0"/>
              </a:rPr>
              <a:t> - учебный план, обеспечивающий освоение образовательной программы на основе индивидуализации ее содержания с учетом особенностей и образовательных потребностей конкретного обучающегося </a:t>
            </a:r>
          </a:p>
          <a:p>
            <a:pPr algn="just"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адаптированная образовательная программа</a:t>
            </a:r>
            <a:r>
              <a:rPr lang="ru-RU" alt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образовательная программа, адаптированная для обучения лиц с ограниченными возможностями здоровья с учетом особенностей их психофизического развития,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индивидуальных возможностей и при необходимости обеспечивающая коррекцию нарушений развития и социальную адаптацию указанных лиц;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Статья 55. Общие требования к приему на обучение в организацию, осуществляющую образовательную деятельность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79512" y="1700808"/>
            <a:ext cx="8784976" cy="4968552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altLang="ru-RU" sz="2800" dirty="0" smtClean="0">
                <a:solidFill>
                  <a:srgbClr val="C00000"/>
                </a:solidFill>
              </a:rPr>
              <a:t>Дети с ограниченными возможностями здоровья принимаются на обучение </a:t>
            </a:r>
            <a:r>
              <a:rPr lang="ru-RU" altLang="ru-RU" sz="2800" b="1" dirty="0" smtClean="0">
                <a:solidFill>
                  <a:srgbClr val="C00000"/>
                </a:solidFill>
              </a:rPr>
              <a:t>по адаптированной основной общеобразовательной программе </a:t>
            </a:r>
            <a:r>
              <a:rPr lang="ru-RU" altLang="ru-RU" sz="2800" dirty="0" smtClean="0">
                <a:solidFill>
                  <a:srgbClr val="C00000"/>
                </a:solidFill>
              </a:rPr>
              <a:t>только с согласия родителей (законных представителей) и на основании рекомендаций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психолого-медико-педагогической</a:t>
            </a:r>
            <a:r>
              <a:rPr lang="ru-RU" altLang="ru-RU" sz="2800" dirty="0" smtClean="0">
                <a:solidFill>
                  <a:srgbClr val="C00000"/>
                </a:solidFill>
              </a:rPr>
              <a:t> комиссии.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2800" b="1" smtClean="0">
                <a:latin typeface="Times New Roman" pitchFamily="18" charset="0"/>
              </a:rPr>
              <a:t>Статья 79. Организация получения образования обучающимися с ограниченными возможностями здоровья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dirty="0" smtClean="0"/>
              <a:t>1. Содержание образования и условия организации обучения и воспитания обучающихся с ограниченными возможностями здоровья определяются </a:t>
            </a:r>
            <a:r>
              <a:rPr lang="ru-RU" altLang="ru-RU" sz="2400" b="1" dirty="0" smtClean="0"/>
              <a:t>адаптированной образовательной программой</a:t>
            </a:r>
            <a:r>
              <a:rPr lang="ru-RU" altLang="ru-RU" sz="2400" dirty="0" smtClean="0"/>
              <a:t>, а для инвалидов также в соответствии с индивидуальной программой реабилитации инвалида.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dirty="0" smtClean="0"/>
              <a:t>2. Общее образование обучающихся с ограниченными возможностями здоровья осуществляется в организациях, осуществляющих образовательную деятельность </a:t>
            </a:r>
            <a:r>
              <a:rPr lang="ru-RU" altLang="ru-RU" sz="2400" b="1" dirty="0" smtClean="0"/>
              <a:t>по адаптированным основным общеобразовательным программам</a:t>
            </a:r>
            <a:r>
              <a:rPr lang="ru-RU" altLang="ru-RU" sz="2400" dirty="0" smtClean="0"/>
              <a:t>. В таких организациях создаются специальные условия для получения образования указанными обучающимися.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2800" b="1" smtClean="0">
                <a:solidFill>
                  <a:srgbClr val="333399"/>
                </a:solidFill>
                <a:latin typeface="Times New Roman" pitchFamily="18" charset="0"/>
              </a:rPr>
              <a:t>Статья 79. Организация получения образования обучающимися с ограниченными возможностями здоровья</a:t>
            </a:r>
            <a:endParaRPr lang="ru-RU" altLang="ru-RU" smtClean="0"/>
          </a:p>
        </p:txBody>
      </p:sp>
      <p:sp>
        <p:nvSpPr>
          <p:cNvPr id="11267" name="Объек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80000"/>
              </a:lnSpc>
              <a:buClr>
                <a:srgbClr val="3333CC"/>
              </a:buClr>
              <a:defRPr/>
            </a:pPr>
            <a:endParaRPr lang="ru-RU" altLang="ru-RU" sz="2000" dirty="0" smtClean="0">
              <a:solidFill>
                <a:srgbClr val="000000"/>
              </a:solidFill>
            </a:endParaRPr>
          </a:p>
          <a:p>
            <a:pPr marL="0" indent="0" algn="just">
              <a:lnSpc>
                <a:spcPct val="80000"/>
              </a:lnSpc>
              <a:buClr>
                <a:srgbClr val="3333CC"/>
              </a:buClr>
              <a:buFont typeface="Wingdings" pitchFamily="2" charset="2"/>
              <a:buNone/>
              <a:defRPr/>
            </a:pPr>
            <a:r>
              <a:rPr lang="ru-RU" alt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Отдельные организации, осуществляющие образовательную деятельность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адаптированным основным общеобразовательным программам</a:t>
            </a:r>
            <a:r>
              <a:rPr lang="ru-RU" alt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создаются органами государственной власти субъектов Российской Федерации для глухих, слабослышащих, позднооглохших, слепых, слабовидящих, с тяжелыми нарушениями речи, с нарушениями опорно-двигательного аппарата, с задержкой психического развития, с умственной отсталостью, с расстройствами аутистического спектра, со сложными дефектами и других обучающихся с ограниченными возможностями здоровья.</a:t>
            </a:r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3200" b="1" dirty="0" smtClean="0">
                <a:latin typeface="Times New Roman" pitchFamily="18" charset="0"/>
              </a:rPr>
              <a:t>Статья 34. Основные права обучающихся и меры их социальной поддержки и стимулирования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79512" y="1268760"/>
            <a:ext cx="8784976" cy="54006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altLang="ru-RU" sz="2400" dirty="0" smtClean="0">
                <a:solidFill>
                  <a:srgbClr val="C00000"/>
                </a:solidFill>
              </a:rPr>
              <a:t>1. Обучающимся предоставляются академические права на: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dirty="0" smtClean="0">
                <a:solidFill>
                  <a:srgbClr val="C00000"/>
                </a:solidFill>
              </a:rPr>
              <a:t>…2)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предоставление условий для обучения с учетом особенностей их психофизического развития и состояния здоровья</a:t>
            </a:r>
            <a:r>
              <a:rPr lang="ru-RU" altLang="ru-RU" sz="2400" dirty="0" smtClean="0">
                <a:solidFill>
                  <a:srgbClr val="C00000"/>
                </a:solidFill>
              </a:rPr>
              <a:t>, в том числе получение социально-педагогической и психологической помощи, бесплатной </a:t>
            </a:r>
            <a:r>
              <a:rPr lang="ru-RU" altLang="ru-RU" sz="2400" dirty="0" err="1" smtClean="0">
                <a:solidFill>
                  <a:srgbClr val="C00000"/>
                </a:solidFill>
              </a:rPr>
              <a:t>психолого-медико-педагогической</a:t>
            </a:r>
            <a:r>
              <a:rPr lang="ru-RU" altLang="ru-RU" sz="2400" dirty="0" smtClean="0">
                <a:solidFill>
                  <a:srgbClr val="C00000"/>
                </a:solidFill>
              </a:rPr>
              <a:t> коррекции;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dirty="0" smtClean="0">
                <a:solidFill>
                  <a:srgbClr val="C00000"/>
                </a:solidFill>
              </a:rPr>
              <a:t>3)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обучение по индивидуальному учебному плану</a:t>
            </a:r>
            <a:r>
              <a:rPr lang="ru-RU" altLang="ru-RU" sz="2400" dirty="0" smtClean="0">
                <a:solidFill>
                  <a:srgbClr val="C00000"/>
                </a:solidFill>
              </a:rPr>
              <a:t>, в том числе ускоренное обучение, в пределах осваиваемой образовательной программы в порядке, установленном локальными нормативными актами;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2800" b="1" smtClean="0">
                <a:latin typeface="Times New Roman" pitchFamily="18" charset="0"/>
              </a:rPr>
              <a:t>Статья 79. Организация получения образования обучающимися с ограниченными возможностями здоровья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altLang="ru-RU" sz="2000" dirty="0" smtClean="0"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dirty="0" smtClean="0">
                <a:latin typeface="Times New Roman" pitchFamily="18" charset="0"/>
              </a:rPr>
              <a:t>3. Под специальными условиями для получения образования обучающимися с ограниченными возможностями здоровья в настоящем Федеральном законе понимаются условия обучения, воспитания и развития таких обучающихся, включающие в себя использование </a:t>
            </a:r>
            <a:r>
              <a:rPr lang="ru-RU" altLang="ru-RU" sz="2400" b="1" dirty="0" smtClean="0">
                <a:latin typeface="Times New Roman" pitchFamily="18" charset="0"/>
              </a:rPr>
              <a:t>специальных образовательных программ </a:t>
            </a:r>
            <a:r>
              <a:rPr lang="ru-RU" altLang="ru-RU" sz="2400" dirty="0" smtClean="0">
                <a:latin typeface="Times New Roman" pitchFamily="18" charset="0"/>
              </a:rPr>
              <a:t>и методов обучения и воспитания, специальных учебников, учебных пособий и дидактических материалов, специальных технических средств обучения коллективного и индивидуального пользования, </a:t>
            </a:r>
            <a:r>
              <a:rPr lang="ru-RU" altLang="ru-RU" sz="2400" b="1" dirty="0" smtClean="0">
                <a:latin typeface="Times New Roman" pitchFamily="18" charset="0"/>
              </a:rPr>
              <a:t>предоставление услуг ассистента (помощника), оказывающего обучающимся необходимую техническую помощь</a:t>
            </a:r>
            <a:r>
              <a:rPr lang="ru-RU" altLang="ru-RU" sz="2400" dirty="0" smtClean="0">
                <a:latin typeface="Times New Roman" pitchFamily="18" charset="0"/>
              </a:rPr>
              <a:t>, проведение групповых и индивидуальных коррекционных занятий, обеспечение доступа в здания организаций, осуществляющих образовательную деятельность, и другие условия, без которых невозможно или затруднено освоение образовательных программ обучающимися с ОВЗ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20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dirty="0" smtClean="0">
                <a:latin typeface="Times New Roman" pitchFamily="18" charset="0"/>
              </a:rPr>
              <a:t/>
            </a:r>
            <a:br>
              <a:rPr lang="ru-RU" altLang="ru-RU" sz="2400" b="1" dirty="0" smtClean="0">
                <a:latin typeface="Times New Roman" pitchFamily="18" charset="0"/>
              </a:rPr>
            </a:br>
            <a:r>
              <a:rPr lang="ru-RU" altLang="ru-RU" sz="2700" b="1" dirty="0" smtClean="0">
                <a:latin typeface="Times New Roman" pitchFamily="18" charset="0"/>
              </a:rPr>
              <a:t>Статья 44. Права, обязанности и ответственность в сфере образования родителей (законных представителей) несовершеннолетних обучающихся</a:t>
            </a:r>
            <a:endParaRPr lang="ru-RU" altLang="ru-RU" sz="2400" b="1" dirty="0" smtClean="0">
              <a:latin typeface="Times New Roman" pitchFamily="18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79512" y="1340768"/>
            <a:ext cx="8784976" cy="568863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altLang="ru-RU" sz="2400" dirty="0" smtClean="0">
                <a:solidFill>
                  <a:srgbClr val="C00000"/>
                </a:solidFill>
              </a:rPr>
              <a:t>3. Родители (законные представители) несовершеннолетних обучающихся имеют право: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dirty="0" smtClean="0">
                <a:solidFill>
                  <a:srgbClr val="C00000"/>
                </a:solidFill>
              </a:rPr>
              <a:t>…..8) присутствовать при обследовании детей </a:t>
            </a:r>
            <a:r>
              <a:rPr lang="ru-RU" altLang="ru-RU" sz="2400" dirty="0" err="1" smtClean="0">
                <a:solidFill>
                  <a:srgbClr val="C00000"/>
                </a:solidFill>
              </a:rPr>
              <a:t>психолого-медико-педагогической</a:t>
            </a:r>
            <a:r>
              <a:rPr lang="ru-RU" altLang="ru-RU" sz="2400" dirty="0" smtClean="0">
                <a:solidFill>
                  <a:srgbClr val="C00000"/>
                </a:solidFill>
              </a:rPr>
              <a:t> комиссией, обсуждении результатов обследования и рекомендаций, полученных по результатам обследования,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высказывать свое мнение относительно предлагаемых условий для организации обучения и воспитания</a:t>
            </a:r>
            <a:r>
              <a:rPr lang="ru-RU" altLang="ru-RU" sz="2400" dirty="0" smtClean="0">
                <a:solidFill>
                  <a:srgbClr val="C00000"/>
                </a:solidFill>
              </a:rPr>
              <a:t> детей.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dirty="0" smtClean="0">
                <a:solidFill>
                  <a:srgbClr val="C00000"/>
                </a:solidFill>
              </a:rPr>
              <a:t>4. Родители (законные представители) несовершеннолетних обучающихся обязаны: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2400" dirty="0" smtClean="0">
                <a:solidFill>
                  <a:srgbClr val="C00000"/>
                </a:solidFill>
              </a:rPr>
              <a:t>1) обеспечить получение детьми общего образования;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59024" y="404664"/>
            <a:ext cx="8784976" cy="648072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</a:rPr>
              <a:t>Федеральный закон Российской Федерации от 29 декабря 2012 г. N 273-ФЗ "Об образовании в Российской Федерации"</a:t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altLang="ru-RU" sz="2800" b="1" dirty="0" smtClean="0">
              <a:solidFill>
                <a:srgbClr val="C00000"/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type="body" sz="quarter" idx="10"/>
          </p:nvPr>
        </p:nvSpPr>
        <p:spPr>
          <a:xfrm>
            <a:off x="179512" y="980728"/>
            <a:ext cx="8784976" cy="568863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ст. 10 п. 4 </a:t>
            </a:r>
            <a:r>
              <a:rPr lang="ru-RU" sz="2000" b="1" dirty="0" smtClean="0"/>
              <a:t>Дошкольное образование - первая ступень общего образования</a:t>
            </a:r>
          </a:p>
          <a:p>
            <a:pPr algn="just"/>
            <a:r>
              <a:rPr lang="ru-RU" sz="2000" dirty="0" smtClean="0"/>
              <a:t>Ст. 64 Дошкольное образование</a:t>
            </a:r>
          </a:p>
          <a:p>
            <a:pPr algn="just"/>
            <a:r>
              <a:rPr lang="ru-RU" altLang="ru-RU" sz="2000" dirty="0" smtClean="0">
                <a:solidFill>
                  <a:srgbClr val="C00000"/>
                </a:solidFill>
              </a:rPr>
              <a:t>1. Дошкольное образование направлено на формирование общей культуры, развитие физических, интеллектуальных, нравственных, эстетических и личностных качеств, формирование предпосылок учебной деятельности, сохранение и укрепление здоровья детей дошкольного возраста.</a:t>
            </a:r>
          </a:p>
          <a:p>
            <a:pPr algn="just"/>
            <a:r>
              <a:rPr lang="ru-RU" altLang="ru-RU" sz="2000" dirty="0" smtClean="0">
                <a:solidFill>
                  <a:srgbClr val="C00000"/>
                </a:solidFill>
              </a:rPr>
              <a:t>2. Образовательные программы дошкольного образования направлены на разностороннее развитие детей дошкольного возраста с учетом их возрастных и индивидуальных особенностей, в том числе достижение детьми дошкольного возраста уровня развития, необходимого и достаточного для успешного освоения ими образовательных программ начального общего образования, на основе индивидуального подхода к детям дошкольного возраста и специфичных для детей дошкольного возраста видов деятельности. 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Освоение образовательных программ дошкольного образования не сопровождается проведением промежуточных аттестаций и итоговой аттестации обучающихся.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8784976" cy="936104"/>
          </a:xfrm>
        </p:spPr>
        <p:txBody>
          <a:bodyPr>
            <a:noAutofit/>
          </a:bodyPr>
          <a:lstStyle/>
          <a:p>
            <a:r>
              <a:rPr lang="ru-RU" altLang="ru-RU" sz="2400" b="1" dirty="0" smtClean="0">
                <a:solidFill>
                  <a:srgbClr val="C00000"/>
                </a:solidFill>
              </a:rPr>
              <a:t>Статья 48. Обязанности и ответственность педагогических работников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79512" y="1268760"/>
            <a:ext cx="8784976" cy="5112568"/>
          </a:xfrm>
        </p:spPr>
        <p:txBody>
          <a:bodyPr/>
          <a:lstStyle/>
          <a:p>
            <a:r>
              <a:rPr lang="ru-RU" altLang="ru-RU" sz="2400" b="1" dirty="0" smtClean="0">
                <a:solidFill>
                  <a:srgbClr val="C00000"/>
                </a:solidFill>
              </a:rPr>
              <a:t>1. Педагогические работники обязаны:</a:t>
            </a:r>
          </a:p>
          <a:p>
            <a:r>
              <a:rPr lang="ru-RU" altLang="ru-RU" sz="2800" dirty="0" smtClean="0">
                <a:solidFill>
                  <a:srgbClr val="C00000"/>
                </a:solidFill>
              </a:rPr>
              <a:t>6) учитывать особенности психофизического развития обучающихся и состояние их здоровья, </a:t>
            </a:r>
            <a:r>
              <a:rPr lang="ru-RU" altLang="ru-RU" sz="2800" u="sng" dirty="0" smtClean="0">
                <a:solidFill>
                  <a:srgbClr val="C00000"/>
                </a:solidFill>
              </a:rPr>
              <a:t>соблюдать специальные условия, необходимые для получения образования лицами с ограниченными возможностями здоровья,</a:t>
            </a:r>
            <a:r>
              <a:rPr lang="ru-RU" altLang="ru-RU" sz="2800" dirty="0" smtClean="0">
                <a:solidFill>
                  <a:srgbClr val="C00000"/>
                </a:solidFill>
              </a:rPr>
              <a:t> взаимодействовать при необходимости с медицинскими организациями.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2400" b="1" dirty="0" smtClean="0">
                <a:solidFill>
                  <a:srgbClr val="C00000"/>
                </a:solidFill>
              </a:rPr>
              <a:t>Статья 15. Сетевая форма реализации образовательных программ</a:t>
            </a:r>
            <a:endParaRPr lang="ru-RU" altLang="ru-RU" dirty="0" smtClean="0">
              <a:solidFill>
                <a:srgbClr val="C00000"/>
              </a:solidFill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just"/>
            <a:r>
              <a:rPr lang="ru-RU" altLang="ru-RU" sz="1600" dirty="0" smtClean="0"/>
              <a:t>1</a:t>
            </a:r>
            <a:r>
              <a:rPr lang="ru-RU" altLang="ru-RU" dirty="0" smtClean="0">
                <a:solidFill>
                  <a:srgbClr val="C00000"/>
                </a:solidFill>
              </a:rPr>
              <a:t>. Сетевая форма реализации образовательных программ (далее - сетевая форма) обеспечивает возможность освоения обучающимся образовательной программы с использованием ресурсов нескольких организаций, осуществляющих образовательную деятельность,…….. В реализации образовательных программ с использованием сетевой формы наряду с организациями, осуществляющими образовательную деятельность, также могут участвовать научные организации, медицинские организации, организации культуры, физкультурно-спортивные и иные организации, обладающие ресурсами, необходимыми для осуществления обучения, проведения учебной и производственной практики и осуществления иных видов учебной деятельности, предусмотренных соответствующей образовательной программой.</a:t>
            </a:r>
          </a:p>
          <a:p>
            <a:pPr algn="just"/>
            <a:r>
              <a:rPr lang="ru-RU" altLang="ru-RU" dirty="0" smtClean="0">
                <a:solidFill>
                  <a:srgbClr val="C00000"/>
                </a:solidFill>
              </a:rPr>
              <a:t>2. Использование сетевой формы реализации образовательных программ осуществляется на основании </a:t>
            </a:r>
            <a:r>
              <a:rPr lang="ru-RU" altLang="ru-RU" b="1" dirty="0" smtClean="0">
                <a:solidFill>
                  <a:srgbClr val="C00000"/>
                </a:solidFill>
              </a:rPr>
              <a:t>договора</a:t>
            </a:r>
            <a:r>
              <a:rPr lang="ru-RU" altLang="ru-RU" dirty="0" smtClean="0">
                <a:solidFill>
                  <a:srgbClr val="C00000"/>
                </a:solidFill>
              </a:rPr>
              <a:t> между организациями, указанными в части 1 настоящей статьи. Для организации реализации образовательных программ с использованием сетевой формы несколькими организациями, осуществляющими образовательную деятельность, такие организации также </a:t>
            </a:r>
            <a:r>
              <a:rPr lang="ru-RU" altLang="ru-RU" b="1" dirty="0" smtClean="0">
                <a:solidFill>
                  <a:srgbClr val="C00000"/>
                </a:solidFill>
              </a:rPr>
              <a:t>совместно разрабатывают и утверждают образовательные программы.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sz="2800" b="1" dirty="0">
                <a:solidFill>
                  <a:srgbClr val="FF0000"/>
                </a:solidFill>
                <a:latin typeface="Bookman Old Style" pitchFamily="18" charset="0"/>
              </a:rPr>
              <a:t>Международные </a:t>
            </a:r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нормативно-правовые акты</a:t>
            </a:r>
            <a:b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Bookman Old Style" pitchFamily="18" charset="0"/>
              </a:rPr>
              <a:t>Обучение детей с ОВЗ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Всеобщая декларация прав человека от 10 декабря 1948года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Декларация прав ребенка </a:t>
            </a:r>
            <a:r>
              <a:rPr lang="ru-RU" sz="2400" dirty="0" smtClean="0">
                <a:solidFill>
                  <a:srgbClr val="C00000"/>
                </a:solidFill>
              </a:rPr>
              <a:t>(провозглашена </a:t>
            </a:r>
            <a:r>
              <a:rPr lang="ru-RU" sz="2400" dirty="0">
                <a:solidFill>
                  <a:srgbClr val="C00000"/>
                </a:solidFill>
              </a:rPr>
              <a:t>Резолюцией Генеральной Ассамблеи ООН от 20 ноября 1959г.)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Декларация о правах </a:t>
            </a:r>
            <a:r>
              <a:rPr lang="ru-RU" sz="2400" dirty="0" smtClean="0">
                <a:solidFill>
                  <a:srgbClr val="C00000"/>
                </a:solidFill>
              </a:rPr>
              <a:t>умственно </a:t>
            </a:r>
            <a:r>
              <a:rPr lang="ru-RU" sz="2400" dirty="0">
                <a:solidFill>
                  <a:srgbClr val="C00000"/>
                </a:solidFill>
              </a:rPr>
              <a:t>отсталых </a:t>
            </a:r>
            <a:r>
              <a:rPr lang="ru-RU" sz="2400" dirty="0" smtClean="0">
                <a:solidFill>
                  <a:srgbClr val="C00000"/>
                </a:solidFill>
              </a:rPr>
              <a:t>лиц (от </a:t>
            </a:r>
            <a:r>
              <a:rPr lang="ru-RU" sz="2400" dirty="0">
                <a:solidFill>
                  <a:srgbClr val="C00000"/>
                </a:solidFill>
              </a:rPr>
              <a:t>20 декабря 1971г.)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Декларация о правах </a:t>
            </a:r>
            <a:r>
              <a:rPr lang="ru-RU" sz="2400" dirty="0" smtClean="0">
                <a:solidFill>
                  <a:srgbClr val="C00000"/>
                </a:solidFill>
              </a:rPr>
              <a:t>инвалидов (09 </a:t>
            </a:r>
            <a:r>
              <a:rPr lang="ru-RU" sz="2400" dirty="0">
                <a:solidFill>
                  <a:srgbClr val="C00000"/>
                </a:solidFill>
              </a:rPr>
              <a:t>декабря 1975г.), которая признала все гражданские  и политические права инвалидов.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Стандартные Правила обеспечения равных возможностей для инвалидов (1993г.).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err="1">
                <a:solidFill>
                  <a:srgbClr val="C00000"/>
                </a:solidFill>
              </a:rPr>
              <a:t>Саламанкская</a:t>
            </a:r>
            <a:r>
              <a:rPr lang="ru-RU" sz="2400" dirty="0">
                <a:solidFill>
                  <a:srgbClr val="C00000"/>
                </a:solidFill>
              </a:rPr>
              <a:t> декларация «Рамки действий по образованию лиц с особыми  потребностями»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Конвенция о правах инвалидов (13 декабря 2006г.). </a:t>
            </a:r>
          </a:p>
          <a:p>
            <a:pPr>
              <a:buFont typeface="Wingdings" panose="05000000000000000000" pitchFamily="2" charset="2"/>
              <a:buNone/>
            </a:pPr>
            <a:endParaRPr lang="ru-RU" sz="2200" b="1" dirty="0"/>
          </a:p>
        </p:txBody>
      </p:sp>
    </p:spTree>
    <p:extLst>
      <p:ext uri="{BB962C8B-B14F-4D97-AF65-F5344CB8AC3E}">
        <p14:creationId xmlns="" xmlns:p14="http://schemas.microsoft.com/office/powerpoint/2010/main" val="4013360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1700808"/>
            <a:ext cx="842493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163">
              <a:buFont typeface="Arial" pitchFamily="34" charset="0"/>
              <a:buChar char="•"/>
            </a:pPr>
            <a:r>
              <a:rPr lang="ru-RU" sz="2800" dirty="0" smtClean="0"/>
              <a:t>Образовательная деятельность в детском саду выстраивается в соответствии с ФГОС ДО, который является основой для разработки образовательной программы дошкольного образования. </a:t>
            </a:r>
          </a:p>
          <a:p>
            <a:pPr marL="538163">
              <a:buFont typeface="Arial" pitchFamily="34" charset="0"/>
              <a:buChar char="•"/>
            </a:pPr>
            <a:r>
              <a:rPr lang="ru-RU" sz="2800" dirty="0" smtClean="0"/>
              <a:t>Стандарт включает в себя требования к структуре и объему Программы, условиям реализации Программы, результатам освоения Программы.</a:t>
            </a:r>
          </a:p>
          <a:p>
            <a:pPr marL="538163">
              <a:buFont typeface="Arial" pitchFamily="34" charset="0"/>
              <a:buChar char="•"/>
            </a:pPr>
            <a:r>
              <a:rPr lang="ru-RU" sz="2800" dirty="0" smtClean="0"/>
              <a:t>В Стандарте заложены принципы инклюзивного образования в дошкольной организации (п.2.11.2, п.3.2.2, п. 3.2.7. )</a:t>
            </a:r>
          </a:p>
          <a:p>
            <a:pPr marL="538163"/>
            <a:endParaRPr lang="ru-RU" dirty="0" smtClean="0"/>
          </a:p>
          <a:p>
            <a:pPr marL="179388" lvl="0" indent="-179388">
              <a:buFont typeface="Wingdings" pitchFamily="2" charset="2"/>
              <a:buChar char="ü"/>
            </a:pPr>
            <a:endParaRPr lang="ru-RU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9024" y="260648"/>
            <a:ext cx="8784976" cy="1368152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C00000"/>
                </a:solidFill>
              </a:rPr>
              <a:t>«Федеральный государственный образовательный стандарт дошкольного образования», утв. приказом </a:t>
            </a:r>
            <a:r>
              <a:rPr lang="ru-RU" sz="3100" dirty="0" err="1" smtClean="0">
                <a:solidFill>
                  <a:srgbClr val="C00000"/>
                </a:solidFill>
              </a:rPr>
              <a:t>Минобрнауки</a:t>
            </a:r>
            <a:r>
              <a:rPr lang="ru-RU" sz="3100" dirty="0" smtClean="0">
                <a:solidFill>
                  <a:srgbClr val="C00000"/>
                </a:solidFill>
              </a:rPr>
              <a:t> РФ от 17 октября 2013 г. № 1155.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1600" dirty="0" smtClean="0"/>
              <a:t/>
            </a:r>
            <a:br>
              <a:rPr lang="ru-RU" altLang="ru-RU" sz="1600" dirty="0" smtClean="0"/>
            </a:br>
            <a:r>
              <a:rPr lang="ru-RU" altLang="ru-RU" sz="2700" dirty="0" smtClean="0">
                <a:solidFill>
                  <a:srgbClr val="C00000"/>
                </a:solidFill>
              </a:rPr>
              <a:t>Федеральный государственный образовательный стандарт</a:t>
            </a:r>
            <a:br>
              <a:rPr lang="ru-RU" altLang="ru-RU" sz="2700" dirty="0" smtClean="0">
                <a:solidFill>
                  <a:srgbClr val="C00000"/>
                </a:solidFill>
              </a:rPr>
            </a:br>
            <a:r>
              <a:rPr lang="ru-RU" altLang="ru-RU" sz="2700" dirty="0" smtClean="0">
                <a:solidFill>
                  <a:srgbClr val="C00000"/>
                </a:solidFill>
              </a:rPr>
              <a:t>дошкольного образования</a:t>
            </a:r>
            <a:br>
              <a:rPr lang="ru-RU" altLang="ru-RU" sz="2700" dirty="0" smtClean="0">
                <a:solidFill>
                  <a:srgbClr val="C00000"/>
                </a:solidFill>
              </a:rPr>
            </a:br>
            <a:r>
              <a:rPr lang="ru-RU" altLang="ru-RU" sz="2000" dirty="0" smtClean="0">
                <a:solidFill>
                  <a:srgbClr val="C00000"/>
                </a:solidFill>
              </a:rPr>
              <a:t>(утв. приказом Министерства образования и науки РФ от 17 октября 2013 г. № 1155)</a:t>
            </a:r>
          </a:p>
        </p:txBody>
      </p:sp>
      <p:sp>
        <p:nvSpPr>
          <p:cNvPr id="22531" name="Объект 2"/>
          <p:cNvSpPr>
            <a:spLocks noGrp="1"/>
          </p:cNvSpPr>
          <p:nvPr>
            <p:ph type="body" sz="quarter" idx="10"/>
          </p:nvPr>
        </p:nvSpPr>
        <p:spPr>
          <a:xfrm>
            <a:off x="179512" y="1556792"/>
            <a:ext cx="8784976" cy="4968552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I. Общие положения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II. Требования к структуре образовательной программы дошкольного образования и ее объему.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П.2..11.2 … Содержание коррекционной работы и/или инклюзивного образования включается в Программу, если планируется ее освоение детьми с ограниченными возможностями здоровья. … Содержание данного раздела определяется Организацией самостоятельно.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1600" dirty="0" smtClean="0"/>
              <a:t/>
            </a:r>
            <a:br>
              <a:rPr lang="ru-RU" altLang="ru-RU" sz="1600" dirty="0" smtClean="0"/>
            </a:br>
            <a:r>
              <a:rPr lang="ru-RU" altLang="ru-RU" sz="2700" dirty="0" smtClean="0">
                <a:solidFill>
                  <a:srgbClr val="C00000"/>
                </a:solidFill>
              </a:rPr>
              <a:t>Федеральный государственный образовательный стандарт</a:t>
            </a:r>
            <a:br>
              <a:rPr lang="ru-RU" altLang="ru-RU" sz="2700" dirty="0" smtClean="0">
                <a:solidFill>
                  <a:srgbClr val="C00000"/>
                </a:solidFill>
              </a:rPr>
            </a:br>
            <a:r>
              <a:rPr lang="ru-RU" altLang="ru-RU" sz="2700" dirty="0" smtClean="0">
                <a:solidFill>
                  <a:srgbClr val="C00000"/>
                </a:solidFill>
              </a:rPr>
              <a:t>дошкольного образования</a:t>
            </a:r>
            <a:br>
              <a:rPr lang="ru-RU" altLang="ru-RU" sz="2700" dirty="0" smtClean="0">
                <a:solidFill>
                  <a:srgbClr val="C00000"/>
                </a:solidFill>
              </a:rPr>
            </a:br>
            <a:r>
              <a:rPr lang="ru-RU" altLang="ru-RU" sz="2000" dirty="0" smtClean="0">
                <a:solidFill>
                  <a:srgbClr val="C00000"/>
                </a:solidFill>
              </a:rPr>
              <a:t>(утв. приказом Министерства образования и науки РФ от 17 октября 2013 г. № 1155)</a:t>
            </a:r>
            <a:endParaRPr lang="ru-RU" altLang="ru-RU" sz="1600" dirty="0" smtClean="0"/>
          </a:p>
        </p:txBody>
      </p:sp>
      <p:sp>
        <p:nvSpPr>
          <p:cNvPr id="3" name="Объект 2"/>
          <p:cNvSpPr>
            <a:spLocks noGrp="1"/>
          </p:cNvSpPr>
          <p:nvPr>
            <p:ph type="body" sz="quarter" idx="10"/>
          </p:nvPr>
        </p:nvSpPr>
        <p:spPr>
          <a:xfrm>
            <a:off x="179512" y="1412776"/>
            <a:ext cx="8784976" cy="4824536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III. Требования к условиям реализации основной образовательной программы дошкольного образования</a:t>
            </a:r>
          </a:p>
          <a:p>
            <a:pPr>
              <a:defRPr/>
            </a:pPr>
            <a:r>
              <a:rPr lang="ru-RU" sz="1800" b="1" dirty="0" smtClean="0">
                <a:solidFill>
                  <a:srgbClr val="C00000"/>
                </a:solidFill>
              </a:rPr>
              <a:t>3.2.2. Для получения без дискриминации качественного образования детьми с ограниченными возможностями здоровья создаются необходимые условия для диагностики и коррекции нарушений развития и социальной адаптации, оказания ранней коррекционной помощи на основе специальных психолого-педагогических подходов и наиболее подходящих для этих детей языков, методов, способов общения и условий, в максимальной степени способствующих получению дошкольного образования, а также социальному развитию этих детей, в том числе посредством организации инклюзивного образования детей с ограниченными возможностями здоровья.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IV. Требования к результатам освоения основной образовательной программы дошкольного образования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76672"/>
            <a:ext cx="8784976" cy="648072"/>
          </a:xfrm>
        </p:spPr>
        <p:txBody>
          <a:bodyPr>
            <a:noAutofit/>
          </a:bodyPr>
          <a:lstStyle/>
          <a:p>
            <a:pPr algn="ctr"/>
            <a:r>
              <a:rPr lang="ru-RU" altLang="ru-RU" sz="1800" b="1" dirty="0" smtClean="0">
                <a:solidFill>
                  <a:srgbClr val="C00000"/>
                </a:solidFill>
              </a:rPr>
              <a:t>Приказ </a:t>
            </a:r>
            <a:r>
              <a:rPr lang="ru-RU" altLang="ru-RU" sz="1800" b="1" dirty="0" err="1" smtClean="0">
                <a:solidFill>
                  <a:srgbClr val="C00000"/>
                </a:solidFill>
              </a:rPr>
              <a:t>Минобрнауки</a:t>
            </a:r>
            <a:r>
              <a:rPr lang="ru-RU" altLang="ru-RU" sz="1800" b="1" dirty="0" smtClean="0">
                <a:solidFill>
                  <a:srgbClr val="C00000"/>
                </a:solidFill>
              </a:rPr>
              <a:t> РФ от 30 августа 2013 г. № 1014 </a:t>
            </a:r>
            <a:br>
              <a:rPr lang="ru-RU" altLang="ru-RU" sz="1800" b="1" dirty="0" smtClean="0">
                <a:solidFill>
                  <a:srgbClr val="C00000"/>
                </a:solidFill>
              </a:rPr>
            </a:br>
            <a:r>
              <a:rPr lang="ru-RU" altLang="ru-RU" sz="1800" b="1" dirty="0" smtClean="0">
                <a:solidFill>
                  <a:srgbClr val="C00000"/>
                </a:solidFill>
              </a:rPr>
              <a:t>«Об утверждении Порядка организации и осуществления образовательной деятельности по основным общеобразовательным программам - образовательным программам дошкольного образования»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79512" y="1412776"/>
            <a:ext cx="8784976" cy="5256584"/>
          </a:xfrm>
        </p:spPr>
        <p:txBody>
          <a:bodyPr/>
          <a:lstStyle/>
          <a:p>
            <a:pPr algn="just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rgbClr val="C00000"/>
                </a:solidFill>
              </a:rPr>
              <a:t>Образовательная организация обеспечивает  получение   дошкольного образования, присмотр и уход за воспитанниками в возрасте </a:t>
            </a:r>
            <a:r>
              <a:rPr lang="ru-RU" altLang="ru-RU" sz="1800" b="1" dirty="0" smtClean="0">
                <a:solidFill>
                  <a:srgbClr val="C00000"/>
                </a:solidFill>
              </a:rPr>
              <a:t>от двух месяцев до прекращения образовательных отношений.</a:t>
            </a:r>
            <a:r>
              <a:rPr lang="ru-RU" altLang="ru-RU" sz="1800" dirty="0" smtClean="0">
                <a:solidFill>
                  <a:srgbClr val="C00000"/>
                </a:solidFill>
              </a:rPr>
              <a:t> </a:t>
            </a:r>
          </a:p>
          <a:p>
            <a:pPr algn="just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rgbClr val="C00000"/>
                </a:solidFill>
              </a:rPr>
              <a:t>Группы могут иметь </a:t>
            </a:r>
            <a:r>
              <a:rPr lang="ru-RU" altLang="ru-RU" sz="1800" b="1" dirty="0" smtClean="0">
                <a:solidFill>
                  <a:srgbClr val="C00000"/>
                </a:solidFill>
              </a:rPr>
              <a:t>общеразвивающую, компенсирующую, оздоровительную  или комбинированную направленность</a:t>
            </a:r>
            <a:r>
              <a:rPr lang="ru-RU" altLang="ru-RU" sz="1800" dirty="0" smtClean="0">
                <a:solidFill>
                  <a:srgbClr val="C00000"/>
                </a:solidFill>
              </a:rPr>
              <a:t>. </a:t>
            </a:r>
          </a:p>
          <a:p>
            <a:pPr algn="just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rgbClr val="C00000"/>
                </a:solidFill>
              </a:rPr>
              <a:t>Содержание  дошкольного  образования  и  условия    организации обучения и  воспитания  детей  с  ограниченными  возможностями   здоровья определяются </a:t>
            </a:r>
            <a:r>
              <a:rPr lang="ru-RU" altLang="ru-RU" sz="1800" b="1" dirty="0" smtClean="0">
                <a:solidFill>
                  <a:srgbClr val="C00000"/>
                </a:solidFill>
              </a:rPr>
              <a:t>адаптированной образовательной программой</a:t>
            </a:r>
            <a:r>
              <a:rPr lang="ru-RU" altLang="ru-RU" sz="1800" dirty="0" smtClean="0">
                <a:solidFill>
                  <a:srgbClr val="C00000"/>
                </a:solidFill>
              </a:rPr>
              <a:t>, а для   инвалидов также  в  соответствии   с   </a:t>
            </a:r>
            <a:r>
              <a:rPr lang="ru-RU" altLang="ru-RU" sz="1800" b="1" dirty="0" smtClean="0">
                <a:solidFill>
                  <a:srgbClr val="C00000"/>
                </a:solidFill>
              </a:rPr>
              <a:t>индивидуальной   программой     реабилитации </a:t>
            </a:r>
            <a:r>
              <a:rPr lang="ru-RU" altLang="ru-RU" sz="1800" dirty="0" smtClean="0">
                <a:solidFill>
                  <a:srgbClr val="C00000"/>
                </a:solidFill>
              </a:rPr>
              <a:t>инвалида.   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1800" dirty="0" smtClean="0">
              <a:solidFill>
                <a:srgbClr val="C00000"/>
              </a:solidFill>
            </a:endParaRPr>
          </a:p>
          <a:p>
            <a:pPr algn="just">
              <a:lnSpc>
                <a:spcPct val="80000"/>
              </a:lnSpc>
              <a:defRPr/>
            </a:pPr>
            <a:r>
              <a:rPr lang="ru-RU" altLang="ru-RU" sz="1800" dirty="0" smtClean="0">
                <a:solidFill>
                  <a:srgbClr val="C00000"/>
                </a:solidFill>
              </a:rPr>
              <a:t>17. В образовательных организациях, осуществляющих   образовательную деятельность </a:t>
            </a:r>
            <a:r>
              <a:rPr lang="ru-RU" altLang="ru-RU" sz="1800" b="1" dirty="0" smtClean="0">
                <a:solidFill>
                  <a:srgbClr val="C00000"/>
                </a:solidFill>
              </a:rPr>
              <a:t>по адаптированным  образовательным  программам   дошкольного образования</a:t>
            </a:r>
            <a:r>
              <a:rPr lang="ru-RU" altLang="ru-RU" sz="1800" dirty="0" smtClean="0">
                <a:solidFill>
                  <a:srgbClr val="C00000"/>
                </a:solidFill>
              </a:rPr>
              <a:t>, должны  быть  созданы  специальные  условия  для   получения дошкольного   образования   детьми   с   ограниченными      возможностями здоровья.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1600" b="1" smtClean="0"/>
              <a:t>«Санитарно эпидемиологические требования к устройству, содержанию и организации режима работы дошкольных образовательных организаций»</a:t>
            </a:r>
            <a:br>
              <a:rPr lang="ru-RU" altLang="ru-RU" sz="1600" b="1" smtClean="0"/>
            </a:br>
            <a:r>
              <a:rPr lang="ru-RU" altLang="ru-RU" sz="1600" b="1" smtClean="0"/>
              <a:t> Постановление Главного государственного санитарного врача Российской Федерации от 15 мая 2013 г. № 26</a:t>
            </a:r>
            <a:r>
              <a:rPr lang="ru-RU" altLang="ru-RU" sz="1400" b="1" smtClean="0"/>
              <a:t/>
            </a:r>
            <a:br>
              <a:rPr lang="ru-RU" altLang="ru-RU" sz="1400" b="1" smtClean="0"/>
            </a:br>
            <a:endParaRPr lang="ru-RU" altLang="ru-RU" sz="1400" smtClean="0"/>
          </a:p>
        </p:txBody>
      </p:sp>
      <p:sp>
        <p:nvSpPr>
          <p:cNvPr id="3" name="Объек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ru-RU" sz="1400" dirty="0" smtClean="0"/>
          </a:p>
          <a:p>
            <a:pPr marL="0" indent="0">
              <a:buFont typeface="Wingdings" pitchFamily="2" charset="2"/>
              <a:buNone/>
              <a:defRPr/>
            </a:pPr>
            <a:r>
              <a:rPr lang="ru-RU" sz="1400" dirty="0" smtClean="0"/>
              <a:t>Допускается </a:t>
            </a:r>
            <a:r>
              <a:rPr lang="ru-RU" sz="1400" dirty="0"/>
              <a:t>организовывать разновозрастные (смешанные) группы детей в </a:t>
            </a:r>
            <a:r>
              <a:rPr lang="ru-RU" sz="1400" dirty="0" smtClean="0"/>
              <a:t>дошкольных образовательных </a:t>
            </a:r>
            <a:r>
              <a:rPr lang="ru-RU" sz="1400" dirty="0"/>
              <a:t>организациях компенсирующей направленности с учетом возможности организации в них режима дня, соответствующего анатомо-физиологическим особенностям каждой возрастной группы.</a:t>
            </a:r>
          </a:p>
          <a:p>
            <a:pPr>
              <a:defRPr/>
            </a:pPr>
            <a:endParaRPr lang="ru-RU" sz="1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388" y="1341438"/>
          <a:ext cx="8784975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4336"/>
                <a:gridCol w="1438919"/>
                <a:gridCol w="121172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1.11</a:t>
                      </a:r>
                      <a:r>
                        <a:rPr lang="ru-RU" sz="1400" b="1" dirty="0" smtClean="0"/>
                        <a:t>. Рекомендуемое количество детей в группах компенсирующей направленности</a:t>
                      </a:r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 3 лет, не более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старше 3 лет, не более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для детей с тяжелыми нарушениями речи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для детей с фонетико-фонематическими нарушениями речи в возрасте старше 3 лет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для детей с нарушениями опорно-двигательного аппарата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для детей с задержкой психического развития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для детей с умственной отсталостью легкой степени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для детей с умственной отсталостью умеренной, тяжелой в возрасте старше 3 лет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для детей с аутизмом только в возрасте старше 3 лет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 для детей со сложным дефектом (имеющих сочетание 2 или более недостатков в физическом и (или) психическом развитии)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1600" b="1" smtClean="0"/>
              <a:t>«Санитарно эпидемиологические требования к устройству, содержанию и организации режима работы дошкольных образовательных организаций»</a:t>
            </a:r>
            <a:br>
              <a:rPr lang="ru-RU" altLang="ru-RU" sz="1600" b="1" smtClean="0"/>
            </a:br>
            <a:r>
              <a:rPr lang="ru-RU" altLang="ru-RU" sz="1600" b="1" smtClean="0"/>
              <a:t> Постановление Главного государственного санитарного врача Российской Федерации от 15 мая 2013 г. № 26</a:t>
            </a:r>
            <a:r>
              <a:rPr lang="ru-RU" altLang="ru-RU" sz="1200" b="1" smtClean="0"/>
              <a:t/>
            </a:r>
            <a:br>
              <a:rPr lang="ru-RU" altLang="ru-RU" sz="1200" b="1" smtClean="0"/>
            </a:br>
            <a:endParaRPr lang="ru-RU" altLang="ru-RU" sz="1400" smtClean="0"/>
          </a:p>
        </p:txBody>
      </p:sp>
      <p:sp>
        <p:nvSpPr>
          <p:cNvPr id="3" name="Объек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ru-RU" sz="1600" dirty="0"/>
              <a:t>1.12. В дошкольных образовательных организациях, комплектование групп </a:t>
            </a:r>
            <a:r>
              <a:rPr lang="ru-RU" sz="1600" b="1" dirty="0"/>
              <a:t>комбинированной направленности, реализующих совместное образование здоровых детей и детей с ограниченными возможностями</a:t>
            </a:r>
            <a:r>
              <a:rPr lang="ru-RU" sz="1600" dirty="0"/>
              <a:t>, осуществляется в соответствии с учетом особенностей психофизического развития и возможностей воспитанников.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600" dirty="0"/>
              <a:t>Рекомендуемое количество детей в группах комбинированной направленности</a:t>
            </a:r>
            <a:r>
              <a:rPr lang="ru-RU" sz="1600" dirty="0" smtClean="0"/>
              <a:t>: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ru-RU" sz="1600" dirty="0"/>
          </a:p>
          <a:p>
            <a:pPr algn="just">
              <a:buFont typeface="Wingdings" pitchFamily="2" charset="2"/>
              <a:buNone/>
              <a:defRPr/>
            </a:pPr>
            <a:endParaRPr lang="ru-RU" sz="1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2492896"/>
          <a:ext cx="8568952" cy="3836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729"/>
                <a:gridCol w="2328045"/>
                <a:gridCol w="4520178"/>
              </a:tblGrid>
              <a:tr h="564430"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Всего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в том числе, детей с ограниченными возможностями здоровья</a:t>
                      </a:r>
                      <a:endParaRPr lang="ru-RU" sz="1100" dirty="0"/>
                    </a:p>
                  </a:txBody>
                  <a:tcPr/>
                </a:tc>
              </a:tr>
              <a:tr h="6047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+mj-lt"/>
                        </a:rPr>
                        <a:t>до 3 лет </a:t>
                      </a:r>
                    </a:p>
                    <a:p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не более 10 детей</a:t>
                      </a:r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не более 3</a:t>
                      </a:r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</a:tr>
              <a:tr h="108854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старше 3 лет:</a:t>
                      </a:r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не более 10 детей</a:t>
                      </a:r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не более 3 глухих детей, или слепых детей, или детей с нарушениями опорно-двигательного аппарата, или детей с умственной отсталостью умеренной, тяжелой, или детей со сложным дефектом</a:t>
                      </a:r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</a:tr>
              <a:tr h="1088545"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не более 15 детей</a:t>
                      </a:r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не более 4 слабовидящих и (или) детей с </a:t>
                      </a:r>
                      <a:r>
                        <a:rPr lang="ru-RU" sz="1200" dirty="0" err="1" smtClean="0">
                          <a:latin typeface="+mj-lt"/>
                        </a:rPr>
                        <a:t>амблиопией</a:t>
                      </a:r>
                      <a:r>
                        <a:rPr lang="ru-RU" sz="1200" dirty="0" smtClean="0">
                          <a:latin typeface="+mj-lt"/>
                        </a:rPr>
                        <a:t> и (или) косоглазием, или слабослышащих детей, или детей, имеющих тяжелые нарушения речи, или детей с умственной отсталостью легкой степени;</a:t>
                      </a:r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</a:tr>
              <a:tr h="490517"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не более 17 детей</a:t>
                      </a:r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не более 5 детей с задержкой психического развития.</a:t>
                      </a:r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Bookman Old Style" pitchFamily="18" charset="0"/>
              </a:rPr>
              <a:t>Нормативно-правовые акты РФ</a:t>
            </a:r>
            <a:r>
              <a:rPr lang="ru-RU" sz="2000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br>
              <a:rPr lang="ru-RU" sz="2000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Bookman Old Style" pitchFamily="18" charset="0"/>
              </a:rPr>
              <a:t>Обучение детей с ОВЗ в ДОО</a:t>
            </a:r>
            <a:endParaRPr lang="ru-RU" sz="20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body" sz="quarter" idx="10"/>
          </p:nvPr>
        </p:nvSpPr>
        <p:spPr>
          <a:xfrm>
            <a:off x="0" y="836712"/>
            <a:ext cx="9144000" cy="61653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1950" indent="-361950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ФЗ «Об образовании в РФ» (от 29.12.2012 № 273- ФЗ);</a:t>
            </a:r>
            <a:endParaRPr lang="en-US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Федеральный   государственный образовательный  стандарт  дошкольного  образования, утвержден Приказом Министерства образования и науки РФ от 17 октября 2013 г. № 1155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«Порядок  организации и осуществления образовательной деятельности по основным  общеобразовательным программам — образовательным программам дошкольного образования», утвержден приказом </a:t>
            </a:r>
            <a:r>
              <a:rPr lang="ru-RU" sz="1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РФ от 30 августа 2013 г. № 1014 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 утверждении </a:t>
            </a:r>
            <a:r>
              <a:rPr lang="ru-RU" sz="1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СанПиН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2.4.1.3049-13 «Санитарно-эпидемиологические требования к устройству, содержанию и организации режима работы дошкольных образовательных организаций»: Постановление Главного государственного санитарного врача РФ от 15 мая 2013 г. № 26 //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Письмо Департамента государственной политики в сфере общего образования Министерства образования и науки РФ от 28 февраля 2014 г. № 08-249 «Комментарии к ФГОС дошкольного образования».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Письмо Министерства образования и науки РФ от 10 января 2014г. № 08-5 «О соблюдении организациями, осуществляющими образовательную деятельность, требований, установленных федеральным государственным образовательным стандартом дошкольного образования».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Примерная основная образовательная программа дошкольного образования (одобрена решением федерального УМО по общему образованию протокол от 20 мая 2015 г. № 2/15)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8 апреля 2014 г. № 293 «Об утверждении Порядка приема на обучение по образовательным программам дошкольного образования»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«Об утверждении Положения о </a:t>
            </a:r>
            <a:r>
              <a:rPr lang="ru-RU" sz="1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психолого-медико-педагогической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комиссии» (приказ от 20.09.2013 №1082) </a:t>
            </a:r>
          </a:p>
          <a:p>
            <a:pPr marL="179388" indent="-179388"/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1739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7920880" cy="100811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400" dirty="0" smtClean="0">
                <a:latin typeface="Times New Roman" pitchFamily="18" charset="0"/>
              </a:rPr>
              <a:t/>
            </a:r>
            <a:br>
              <a:rPr lang="ru-RU" altLang="ru-RU" sz="2400" dirty="0" smtClean="0">
                <a:latin typeface="Times New Roman" pitchFamily="18" charset="0"/>
              </a:rPr>
            </a:br>
            <a:r>
              <a:rPr lang="ru-RU" altLang="ru-RU" sz="2400" dirty="0" smtClean="0">
                <a:latin typeface="Times New Roman" pitchFamily="18" charset="0"/>
              </a:rPr>
              <a:t> </a:t>
            </a:r>
            <a:r>
              <a:rPr lang="ru-RU" altLang="ru-RU" sz="2700" b="1" u="sng" dirty="0" smtClean="0">
                <a:latin typeface="Times New Roman" pitchFamily="18" charset="0"/>
              </a:rPr>
              <a:t>Федеральный закон от 3 мая 2012 г. № 46-ФЗ</a:t>
            </a:r>
            <a:br>
              <a:rPr lang="ru-RU" altLang="ru-RU" sz="2700" b="1" u="sng" dirty="0" smtClean="0">
                <a:latin typeface="Times New Roman" pitchFamily="18" charset="0"/>
              </a:rPr>
            </a:br>
            <a:r>
              <a:rPr lang="ru-RU" altLang="ru-RU" sz="2700" b="1" u="sng" dirty="0" smtClean="0">
                <a:solidFill>
                  <a:srgbClr val="000000"/>
                </a:solidFill>
                <a:latin typeface="Times New Roman" pitchFamily="18" charset="0"/>
              </a:rPr>
              <a:t>«О ратификации Конвенции о правах инвалидов»</a:t>
            </a:r>
            <a:br>
              <a:rPr lang="ru-RU" altLang="ru-RU" sz="2700" b="1" u="sng" dirty="0" smtClean="0">
                <a:solidFill>
                  <a:srgbClr val="000000"/>
                </a:solidFill>
                <a:latin typeface="Times New Roman" pitchFamily="18" charset="0"/>
              </a:rPr>
            </a:br>
            <a:endParaRPr lang="ru-RU" altLang="ru-RU" sz="2400" b="1" u="sng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79512" y="1340768"/>
            <a:ext cx="8784976" cy="532859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b="1" i="1" dirty="0" smtClean="0">
                <a:solidFill>
                  <a:srgbClr val="C00000"/>
                </a:solidFill>
              </a:rPr>
              <a:t>В соответствии с Конвенцией, образование должно быть направлено на:</a:t>
            </a:r>
            <a:endParaRPr lang="ru-RU" altLang="ru-RU" sz="2400" i="1" dirty="0" smtClean="0">
              <a:solidFill>
                <a:srgbClr val="C000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400" dirty="0" smtClean="0">
                <a:solidFill>
                  <a:srgbClr val="C00000"/>
                </a:solidFill>
              </a:rPr>
              <a:t>развитие умственных и физических способностей в самом полном объеме;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400" dirty="0" smtClean="0">
                <a:solidFill>
                  <a:srgbClr val="C00000"/>
                </a:solidFill>
              </a:rPr>
              <a:t>доступ инвалидов к образованию в местах своего непосредственного проживания, при котором обеспечивается разумное удовлетворение потребностей лица;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400" dirty="0" smtClean="0">
                <a:solidFill>
                  <a:srgbClr val="C00000"/>
                </a:solidFill>
              </a:rPr>
              <a:t>предоставление эффективных </a:t>
            </a:r>
            <a:r>
              <a:rPr lang="ru-RU" altLang="ru-RU" sz="2400" b="1" i="1" dirty="0" smtClean="0">
                <a:solidFill>
                  <a:srgbClr val="C00000"/>
                </a:solidFill>
              </a:rPr>
              <a:t>мер индивидуальной поддержки в общей системе образования, </a:t>
            </a:r>
            <a:r>
              <a:rPr lang="ru-RU" altLang="ru-RU" sz="2400" dirty="0" smtClean="0">
                <a:solidFill>
                  <a:srgbClr val="C00000"/>
                </a:solidFill>
              </a:rPr>
              <a:t>облегчающих процесс обучения</a:t>
            </a:r>
            <a:r>
              <a:rPr lang="ru-RU" altLang="ru-RU" sz="2400" b="1" i="1" dirty="0" smtClean="0">
                <a:solidFill>
                  <a:srgbClr val="C00000"/>
                </a:solidFill>
              </a:rPr>
              <a:t>;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dirty="0" smtClean="0">
                <a:solidFill>
                  <a:srgbClr val="C00000"/>
                </a:solidFill>
                <a:latin typeface="Arial" charset="0"/>
              </a:rPr>
              <a:t>Статья 24. ….государство обязано обеспечить равный доступ для всех детей с инвалидностью к образованию, и это должно происходить путем 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Arial" charset="0"/>
              </a:rPr>
              <a:t>обеспечения </a:t>
            </a:r>
            <a:r>
              <a:rPr lang="ru-RU" altLang="ru-RU" sz="2400" b="1" i="1" dirty="0" err="1" smtClean="0">
                <a:solidFill>
                  <a:srgbClr val="C00000"/>
                </a:solidFill>
                <a:latin typeface="Arial" charset="0"/>
              </a:rPr>
              <a:t>инклюзивности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Arial" charset="0"/>
              </a:rPr>
              <a:t> системы образования.</a:t>
            </a:r>
            <a:endParaRPr lang="ru-RU" altLang="ru-RU" sz="2400" b="1" i="1" dirty="0" smtClean="0">
              <a:solidFill>
                <a:srgbClr val="C00000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7544" y="1412776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r>
              <a:rPr lang="ru-RU" dirty="0" smtClean="0">
                <a:solidFill>
                  <a:srgbClr val="C00000"/>
                </a:solidFill>
              </a:rPr>
              <a:t>«Федеральный государственный образовательный стандарт дошкольного образования», утв. приказом </a:t>
            </a:r>
            <a:r>
              <a:rPr lang="ru-RU" dirty="0" err="1" smtClean="0">
                <a:solidFill>
                  <a:srgbClr val="C00000"/>
                </a:solidFill>
              </a:rPr>
              <a:t>Минобрнауки</a:t>
            </a:r>
            <a:r>
              <a:rPr lang="ru-RU" dirty="0" smtClean="0">
                <a:solidFill>
                  <a:srgbClr val="C00000"/>
                </a:solidFill>
              </a:rPr>
              <a:t> РФ от 17 октября 2013 г. № 1155. </a:t>
            </a:r>
          </a:p>
          <a:p>
            <a:pPr marL="538163">
              <a:buFont typeface="Arial" pitchFamily="34" charset="0"/>
              <a:buChar char="•"/>
            </a:pPr>
            <a:r>
              <a:rPr lang="ru-RU" dirty="0" smtClean="0"/>
              <a:t>Образовательная деятельность в детском саду выстраивается в соответствии с ФГОС ДО, который является основой для разработки образовательной программы дошкольного образования. </a:t>
            </a:r>
          </a:p>
          <a:p>
            <a:pPr marL="538163">
              <a:buFont typeface="Arial" pitchFamily="34" charset="0"/>
              <a:buChar char="•"/>
            </a:pPr>
            <a:r>
              <a:rPr lang="ru-RU" dirty="0" smtClean="0"/>
              <a:t>Стандарт включает в себя требования к структуре и объему Программы, условиям реализации Программы, результатам освоения Программы.</a:t>
            </a:r>
          </a:p>
          <a:p>
            <a:pPr marL="538163">
              <a:buFont typeface="Arial" pitchFamily="34" charset="0"/>
              <a:buChar char="•"/>
            </a:pPr>
            <a:r>
              <a:rPr lang="ru-RU" dirty="0" smtClean="0"/>
              <a:t>В Стандарте заложены принципы инклюзивного образования в дошкольной организации (п.2.11.2, п.3.2.2, п. 3.2.7. )</a:t>
            </a:r>
          </a:p>
          <a:p>
            <a:pPr marL="538163"/>
            <a:endParaRPr lang="ru-RU" dirty="0" smtClean="0"/>
          </a:p>
          <a:p>
            <a:pPr marL="179388" lvl="0" indent="-179388">
              <a:buFont typeface="Wingdings" pitchFamily="2" charset="2"/>
              <a:buChar char="ü"/>
            </a:pPr>
            <a:endParaRPr lang="ru-RU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359024" y="2852936"/>
            <a:ext cx="8784976" cy="568863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r>
              <a:rPr lang="ru-RU" altLang="ru-RU" sz="2200" b="1" dirty="0" smtClean="0"/>
              <a:t>Федеральный закон от 29.12.2012 N 273-ФЗ</a:t>
            </a:r>
            <a:br>
              <a:rPr lang="ru-RU" altLang="ru-RU" sz="2200" b="1" dirty="0" smtClean="0"/>
            </a:br>
            <a:r>
              <a:rPr lang="ru-RU" altLang="ru-RU" sz="2200" b="1" dirty="0" smtClean="0"/>
              <a:t>(ред. от 23.07.2013)  «Об образовании в Российской Федерации»</a:t>
            </a:r>
            <a:r>
              <a:rPr lang="ru-RU" altLang="ru-RU" sz="1800" b="1" dirty="0" smtClean="0"/>
              <a:t/>
            </a:r>
            <a:br>
              <a:rPr lang="ru-RU" altLang="ru-RU" sz="1800" b="1" dirty="0" smtClean="0"/>
            </a:br>
            <a:r>
              <a:rPr lang="ru-RU" altLang="ru-RU" sz="1800" b="1" dirty="0" smtClean="0"/>
              <a:t>Статья 2. Основные понятия, используемые в настоящем Федеральном законе</a:t>
            </a:r>
            <a:endParaRPr lang="ru-RU" altLang="ru-RU" sz="1800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type="body" sz="quarter" idx="10"/>
          </p:nvPr>
        </p:nvSpPr>
        <p:spPr>
          <a:xfrm>
            <a:off x="179512" y="1268760"/>
            <a:ext cx="8784976" cy="540060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4) </a:t>
            </a:r>
            <a:r>
              <a:rPr lang="ru-RU" b="1" dirty="0" smtClean="0">
                <a:solidFill>
                  <a:srgbClr val="C00000"/>
                </a:solidFill>
              </a:rPr>
              <a:t>уровень образования </a:t>
            </a:r>
            <a:r>
              <a:rPr lang="ru-RU" dirty="0" smtClean="0">
                <a:solidFill>
                  <a:srgbClr val="C00000"/>
                </a:solidFill>
              </a:rPr>
              <a:t>- завершенный цикл образования, характеризующийся определенной единой </a:t>
            </a:r>
            <a:r>
              <a:rPr lang="ru-RU" b="1" dirty="0" smtClean="0">
                <a:solidFill>
                  <a:srgbClr val="C00000"/>
                </a:solidFill>
              </a:rPr>
              <a:t>совокупностью требований</a:t>
            </a:r>
            <a:r>
              <a:rPr lang="ru-RU" dirty="0" smtClean="0">
                <a:solidFill>
                  <a:srgbClr val="C00000"/>
                </a:solidFill>
              </a:rPr>
              <a:t>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6) федеральный государственный образовательный стандарт - </a:t>
            </a:r>
            <a:r>
              <a:rPr lang="ru-RU" b="1" dirty="0" smtClean="0">
                <a:solidFill>
                  <a:srgbClr val="C00000"/>
                </a:solidFill>
              </a:rPr>
              <a:t>совокупность обязательных требований</a:t>
            </a:r>
            <a:r>
              <a:rPr lang="ru-RU" dirty="0" smtClean="0">
                <a:solidFill>
                  <a:srgbClr val="C00000"/>
                </a:solidFill>
              </a:rPr>
              <a:t> к образованию определенного уровня…..;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9) </a:t>
            </a:r>
            <a:r>
              <a:rPr lang="ru-RU" b="1" dirty="0" smtClean="0">
                <a:solidFill>
                  <a:srgbClr val="C00000"/>
                </a:solidFill>
              </a:rPr>
              <a:t>образовательная программа </a:t>
            </a:r>
            <a:r>
              <a:rPr lang="ru-RU" dirty="0" smtClean="0">
                <a:solidFill>
                  <a:srgbClr val="C00000"/>
                </a:solidFill>
              </a:rPr>
              <a:t>- комплекс основных характеристик образования (объем, содержание, планируемые результаты), организационно-педагогических условий и в случаях, предусмотренных настоящим Федеральным законом, форм аттестации, который представлен в виде учебного плана, календарного учебного графика, рабочих программ учебных предметов, курсов, дисциплин (модулей), иных компонентов, а также оценочных и методических материалов;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10) </a:t>
            </a:r>
            <a:r>
              <a:rPr lang="ru-RU" b="1" dirty="0" smtClean="0">
                <a:solidFill>
                  <a:srgbClr val="C00000"/>
                </a:solidFill>
              </a:rPr>
              <a:t>примерная основная образовательная программа </a:t>
            </a:r>
            <a:r>
              <a:rPr lang="ru-RU" dirty="0" smtClean="0">
                <a:solidFill>
                  <a:srgbClr val="C00000"/>
                </a:solidFill>
              </a:rPr>
              <a:t>- учебно-методическая документация (примерный учебный план, примерный календарный учебный график, примерные рабочие программы учебных предметов, курсов, дисциплин (модулей), иных компонентов), определяющая рекомендуемые объем и содержание образования определенного уровня и (или) определенной направленности, планируемые результаты освоения образовательной программы, примерные условия образовательной деятельности, включая примерные расчеты нормативных затрат оказания государственных услуг по реализации образовательной программы;</a:t>
            </a:r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648072"/>
          </a:xfrm>
        </p:spPr>
        <p:txBody>
          <a:bodyPr>
            <a:noAutofit/>
          </a:bodyPr>
          <a:lstStyle/>
          <a:p>
            <a:r>
              <a:rPr lang="ru-RU" altLang="ru-RU" sz="2000" b="1" dirty="0" smtClean="0">
                <a:solidFill>
                  <a:srgbClr val="C00000"/>
                </a:solidFill>
              </a:rPr>
              <a:t>Статья 11. Федеральные государственные образовательные стандарты и федеральные государственные требования. Образовательные стандарты</a:t>
            </a:r>
            <a:r>
              <a:rPr lang="ru-RU" altLang="ru-RU" sz="2000" dirty="0" smtClean="0">
                <a:solidFill>
                  <a:srgbClr val="C00000"/>
                </a:solidFill>
              </a:rPr>
              <a:t/>
            </a:r>
            <a:br>
              <a:rPr lang="ru-RU" altLang="ru-RU" sz="2000" dirty="0" smtClean="0">
                <a:solidFill>
                  <a:srgbClr val="C00000"/>
                </a:solidFill>
              </a:rPr>
            </a:br>
            <a:endParaRPr lang="ru-RU" altLang="ru-RU" sz="2000" dirty="0" smtClean="0">
              <a:solidFill>
                <a:srgbClr val="C00000"/>
              </a:solidFill>
            </a:endParaRPr>
          </a:p>
        </p:txBody>
      </p:sp>
      <p:sp>
        <p:nvSpPr>
          <p:cNvPr id="5123" name="Содержимое 2"/>
          <p:cNvSpPr>
            <a:spLocks noGrp="1"/>
          </p:cNvSpPr>
          <p:nvPr>
            <p:ph type="body" sz="quarter" idx="10"/>
          </p:nvPr>
        </p:nvSpPr>
        <p:spPr>
          <a:xfrm>
            <a:off x="179512" y="1169368"/>
            <a:ext cx="8784976" cy="5688632"/>
          </a:xfrm>
        </p:spPr>
        <p:txBody>
          <a:bodyPr>
            <a:normAutofit/>
          </a:bodyPr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Федеральные государственные образовательные стандарты и федеральные государственные требования обеспечивают: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1) единство образовательного пространства Российской Федерации;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 преемственность основных образовательных программ;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вариативность содержания образовательных программ соответствующего уровня образования, возможность формирования образовательных программ различных уровня сложности и направленности с учетом образовательных потребностей и способностей обучающихся;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Федеральные государственные образовательные стандарты включают в себя требования к: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1) структуре основных образовательных программ (в том числе соотношению обязательной части основной образовательной программы и части, формируемой участниками образовательных отношений) и их объему;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 условиям реализации основных образовательных программ, в том числе кадровым, финансовым, материально-техническим и иным условиям;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 результатам освоения основных образовательных программ.</a:t>
            </a:r>
          </a:p>
          <a:p>
            <a:pPr>
              <a:defRPr/>
            </a:pP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1800" b="1" dirty="0" smtClean="0"/>
              <a:t>Статья 11. Федеральные государственные образовательные стандарты и федеральные государственные требования. Образовательные стандарты</a:t>
            </a:r>
            <a:endParaRPr lang="ru-RU" altLang="ru-RU" sz="1800" dirty="0" smtClean="0">
              <a:solidFill>
                <a:srgbClr val="FF0000"/>
              </a:solidFill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ru-RU" sz="2000" dirty="0" smtClean="0"/>
              <a:t>4. Федеральными государственными образовательными стандартами устанавливаются </a:t>
            </a:r>
            <a:r>
              <a:rPr lang="ru-RU" sz="2000" b="1" dirty="0" smtClean="0"/>
              <a:t>сроки получения </a:t>
            </a:r>
            <a:r>
              <a:rPr lang="ru-RU" sz="2000" dirty="0" smtClean="0"/>
              <a:t>общего образования (ФГОС ДО, НОО и  ООО – дети с ОВЗ +1 год)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000" dirty="0" smtClean="0"/>
              <a:t>5. Федеральные государственные образовательные стандарты общего образования разрабатываются </a:t>
            </a:r>
            <a:r>
              <a:rPr lang="ru-RU" sz="2000" b="1" dirty="0" smtClean="0"/>
              <a:t>по уровням образования</a:t>
            </a:r>
          </a:p>
          <a:p>
            <a:pPr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648072"/>
          </a:xfrm>
        </p:spPr>
        <p:txBody>
          <a:bodyPr>
            <a:noAutofit/>
          </a:bodyPr>
          <a:lstStyle/>
          <a:p>
            <a:r>
              <a:rPr lang="ru-RU" altLang="ru-RU" sz="2400" b="1" dirty="0" smtClean="0">
                <a:solidFill>
                  <a:srgbClr val="C00000"/>
                </a:solidFill>
              </a:rPr>
              <a:t>Статья 12. Образовательные программы</a:t>
            </a:r>
            <a:r>
              <a:rPr lang="ru-RU" altLang="ru-RU" sz="2400" dirty="0" smtClean="0">
                <a:solidFill>
                  <a:srgbClr val="C00000"/>
                </a:solidFill>
              </a:rPr>
              <a:t/>
            </a:r>
            <a:br>
              <a:rPr lang="ru-RU" altLang="ru-RU" sz="2400" dirty="0" smtClean="0">
                <a:solidFill>
                  <a:srgbClr val="C00000"/>
                </a:solidFill>
              </a:rPr>
            </a:br>
            <a:endParaRPr lang="ru-RU" altLang="ru-RU" sz="2400" dirty="0" smtClean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ru-RU" dirty="0">
                <a:solidFill>
                  <a:srgbClr val="C00000"/>
                </a:solidFill>
              </a:rPr>
              <a:t>1. Образовательные программы определяют содержание образования. 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dirty="0">
                <a:solidFill>
                  <a:srgbClr val="C00000"/>
                </a:solidFill>
              </a:rPr>
              <a:t>3. К основным образовательным программам относятся: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основные </a:t>
            </a:r>
            <a:r>
              <a:rPr lang="ru-RU" b="1" dirty="0">
                <a:solidFill>
                  <a:srgbClr val="C00000"/>
                </a:solidFill>
              </a:rPr>
              <a:t>общеобразовательные программы </a:t>
            </a:r>
            <a:r>
              <a:rPr lang="ru-RU" dirty="0">
                <a:solidFill>
                  <a:srgbClr val="C00000"/>
                </a:solidFill>
              </a:rPr>
              <a:t>- образовательные программы дошкольного образования, </a:t>
            </a:r>
            <a:r>
              <a:rPr lang="ru-RU" dirty="0" smtClean="0">
                <a:solidFill>
                  <a:srgbClr val="C00000"/>
                </a:solidFill>
              </a:rPr>
              <a:t>образовательные </a:t>
            </a:r>
            <a:r>
              <a:rPr lang="ru-RU" dirty="0">
                <a:solidFill>
                  <a:srgbClr val="C00000"/>
                </a:solidFill>
              </a:rPr>
              <a:t>программы начального общего образования, образовательные программы основного общего образования, образовательные программы среднего общего образования</a:t>
            </a:r>
            <a:r>
              <a:rPr lang="ru-RU" dirty="0" smtClean="0">
                <a:solidFill>
                  <a:srgbClr val="C00000"/>
                </a:solidFill>
              </a:rPr>
              <a:t>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dirty="0">
                <a:solidFill>
                  <a:srgbClr val="C00000"/>
                </a:solidFill>
              </a:rPr>
              <a:t>5. </a:t>
            </a:r>
            <a:r>
              <a:rPr lang="ru-RU" b="1" dirty="0">
                <a:solidFill>
                  <a:srgbClr val="C00000"/>
                </a:solidFill>
              </a:rPr>
              <a:t>Образовательные программы самостоятельно разрабатываются и утверждаются организацией, осуществляющей образовательную деятельность</a:t>
            </a:r>
            <a:r>
              <a:rPr lang="ru-RU" dirty="0">
                <a:solidFill>
                  <a:srgbClr val="C00000"/>
                </a:solidFill>
              </a:rPr>
              <a:t>, если настоящим Федеральным законом не установлено иное.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dirty="0">
                <a:solidFill>
                  <a:srgbClr val="C00000"/>
                </a:solidFill>
              </a:rPr>
              <a:t>7. Организации, осуществляющие образовательную деятельность по имеющим государственную аккредитацию образовательным </a:t>
            </a:r>
            <a:r>
              <a:rPr lang="ru-RU" dirty="0" smtClean="0">
                <a:solidFill>
                  <a:srgbClr val="C00000"/>
                </a:solidFill>
              </a:rPr>
              <a:t>программам….., </a:t>
            </a:r>
            <a:r>
              <a:rPr lang="ru-RU" dirty="0">
                <a:solidFill>
                  <a:srgbClr val="C00000"/>
                </a:solidFill>
              </a:rPr>
              <a:t>разрабатывают образовательные программы в соответствии с федеральными государственными образовательными стандартами и </a:t>
            </a:r>
            <a:r>
              <a:rPr lang="ru-RU" b="1" dirty="0">
                <a:solidFill>
                  <a:srgbClr val="C00000"/>
                </a:solidFill>
              </a:rPr>
              <a:t>с учетом соответствующих примерных основных образовательных программ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dirty="0">
                <a:solidFill>
                  <a:srgbClr val="C00000"/>
                </a:solidFill>
              </a:rPr>
              <a:t>9. Примерные основные образовательные программы разрабатываются с учетом их уровня и направленности на основе федеральных государственных образовательных </a:t>
            </a:r>
            <a:r>
              <a:rPr lang="ru-RU" dirty="0" smtClean="0">
                <a:solidFill>
                  <a:srgbClr val="C00000"/>
                </a:solidFill>
              </a:rPr>
              <a:t>стандартов...</a:t>
            </a:r>
            <a:endParaRPr lang="ru-RU" dirty="0">
              <a:solidFill>
                <a:srgbClr val="C00000"/>
              </a:solidFill>
            </a:endParaRPr>
          </a:p>
          <a:p>
            <a:pPr marL="0" indent="0" algn="just">
              <a:buFont typeface="Wingdings" pitchFamily="2" charset="2"/>
              <a:buNone/>
              <a:defRPr/>
            </a:pPr>
            <a:endParaRPr lang="ru-RU" sz="1800" dirty="0"/>
          </a:p>
          <a:p>
            <a:pPr marL="0" indent="0">
              <a:buFont typeface="Wingdings" pitchFamily="2" charset="2"/>
              <a:buNone/>
              <a:defRPr/>
            </a:pPr>
            <a:endParaRPr lang="ru-RU" sz="2000" dirty="0"/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2321</Words>
  <Application>Microsoft Office PowerPoint</Application>
  <PresentationFormat>Экран (4:3)</PresentationFormat>
  <Paragraphs>169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Международные нормативно-правовые акты Обучение детей с ОВЗ</vt:lpstr>
      <vt:lpstr>Нормативно-правовые акты РФ  Обучение детей с ОВЗ в ДОО</vt:lpstr>
      <vt:lpstr>  Федеральный закон от 3 мая 2012 г. № 46-ФЗ «О ратификации Конвенции о правах инвалидов» </vt:lpstr>
      <vt:lpstr>Слайд 5</vt:lpstr>
      <vt:lpstr> Федеральный закон от 29.12.2012 N 273-ФЗ (ред. от 23.07.2013)  «Об образовании в Российской Федерации» Статья 2. Основные понятия, используемые в настоящем Федеральном законе</vt:lpstr>
      <vt:lpstr>Статья 11. Федеральные государственные образовательные стандарты и федеральные государственные требования. Образовательные стандарты </vt:lpstr>
      <vt:lpstr>Статья 11. Федеральные государственные образовательные стандарты и федеральные государственные требования. Образовательные стандарты</vt:lpstr>
      <vt:lpstr>Статья 12. Образовательные программы </vt:lpstr>
      <vt:lpstr>Федеральный закон от 29.12.2012 № 273-ФЗ «Об образовании в Российской Федерации», ст. 2</vt:lpstr>
      <vt:lpstr> Статья 55. Общие требования к приему на обучение в организацию, осуществляющую образовательную деятельность</vt:lpstr>
      <vt:lpstr>Статья 79. Организация получения образования обучающимися с ограниченными возможностями здоровья</vt:lpstr>
      <vt:lpstr>Статья 79. Организация получения образования обучающимися с ограниченными возможностями здоровья</vt:lpstr>
      <vt:lpstr>Статья 34. Основные права обучающихся и меры их социальной поддержки и стимулирования</vt:lpstr>
      <vt:lpstr>Статья 79. Организация получения образования обучающимися с ограниченными возможностями здоровья</vt:lpstr>
      <vt:lpstr> Статья 44. Права, обязанности и ответственность в сфере образования родителей (законных представителей) несовершеннолетних обучающихся</vt:lpstr>
      <vt:lpstr>Федеральный закон Российской Федерации от 29 декабря 2012 г. N 273-ФЗ "Об образовании в Российской Федерации" </vt:lpstr>
      <vt:lpstr>Статья 48. Обязанности и ответственность педагогических работников</vt:lpstr>
      <vt:lpstr>Статья 15. Сетевая форма реализации образовательных программ</vt:lpstr>
      <vt:lpstr>«Федеральный государственный образовательный стандарт дошкольного образования», утв. приказом Минобрнауки РФ от 17 октября 2013 г. № 1155. </vt:lpstr>
      <vt:lpstr> Федеральный государственный образовательный стандарт дошкольного образования (утв. приказом Министерства образования и науки РФ от 17 октября 2013 г. № 1155)</vt:lpstr>
      <vt:lpstr> Федеральный государственный образовательный стандарт дошкольного образования (утв. приказом Министерства образования и науки РФ от 17 октября 2013 г. № 1155)</vt:lpstr>
      <vt:lpstr>Приказ Минобрнауки РФ от 30 августа 2013 г. № 1014  «Об утверждении Порядка организации и осуществления образовательной деятельности по основным общеобразовательным программам - образовательным программам дошкольного образования»</vt:lpstr>
      <vt:lpstr>«Санитарно эпидемиологические требования к устройству, содержанию и организации режима работы дошкольных образовательных организаций»  Постановление Главного государственного санитарного врача Российской Федерации от 15 мая 2013 г. № 26 </vt:lpstr>
      <vt:lpstr>«Санитарно эпидемиологические требования к устройству, содержанию и организации режима работы дошкольных образовательных организаций»  Постановление Главного государственного санитарного врача Российской Федерации от 15 мая 2013 г. № 26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30</cp:revision>
  <dcterms:created xsi:type="dcterms:W3CDTF">2017-05-02T05:07:46Z</dcterms:created>
  <dcterms:modified xsi:type="dcterms:W3CDTF">2018-08-25T17:15:02Z</dcterms:modified>
</cp:coreProperties>
</file>